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4"/>
  </p:notesMasterIdLst>
  <p:handoutMasterIdLst>
    <p:handoutMasterId r:id="rId15"/>
  </p:handoutMasterIdLst>
  <p:sldIdLst>
    <p:sldId id="657" r:id="rId2"/>
    <p:sldId id="765" r:id="rId3"/>
    <p:sldId id="794" r:id="rId4"/>
    <p:sldId id="795" r:id="rId5"/>
    <p:sldId id="796" r:id="rId6"/>
    <p:sldId id="803" r:id="rId7"/>
    <p:sldId id="797" r:id="rId8"/>
    <p:sldId id="798" r:id="rId9"/>
    <p:sldId id="801" r:id="rId10"/>
    <p:sldId id="802" r:id="rId11"/>
    <p:sldId id="804" r:id="rId12"/>
    <p:sldId id="385" r:id="rId13"/>
  </p:sldIdLst>
  <p:sldSz cx="9144000" cy="6858000" type="screen4x3"/>
  <p:notesSz cx="6858000" cy="9144000"/>
  <p:defaultTextStyle>
    <a:defPPr>
      <a:defRPr lang="th-TH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  <a:srgbClr val="660066"/>
    <a:srgbClr val="CC9900"/>
    <a:srgbClr val="6600FF"/>
    <a:srgbClr val="800000"/>
    <a:srgbClr val="C000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48" autoAdjust="0"/>
  </p:normalViewPr>
  <p:slideViewPr>
    <p:cSldViewPr>
      <p:cViewPr>
        <p:scale>
          <a:sx n="50" d="100"/>
          <a:sy n="50" d="100"/>
        </p:scale>
        <p:origin x="-1956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7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12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12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7AF980F-E8AE-4988-A3FC-589DA6EC25C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8806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1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8BAE69-0866-4D08-933D-2E550A605AB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6439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2E8140A4-76F2-4042-A089-7B3FD4A7C63C}" type="slidenum">
              <a:rPr lang="en-US" sz="1200" smtClean="0"/>
              <a:pPr eaLnBrk="1" hangingPunct="1"/>
              <a:t>2</a:t>
            </a:fld>
            <a:endParaRPr lang="th-TH" sz="1200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99118" y="533401"/>
            <a:ext cx="3772883" cy="2514601"/>
          </a:xfrm>
        </p:spPr>
        <p:txBody>
          <a:bodyPr>
            <a:normAutofit/>
          </a:bodyPr>
          <a:lstStyle>
            <a:lvl1pPr latinLnBrk="0">
              <a:defRPr lang="th-TH" sz="54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99118" y="3403600"/>
            <a:ext cx="3772883" cy="13970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600"/>
              </a:spcBef>
              <a:buNone/>
              <a:defRPr lang="th-TH"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4B75D-FDF3-49F3-BFC2-E0560E9979F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9825976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F9EF5-DE03-4EA7-82C2-B5EEE41DA08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458214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72771" y="533400"/>
            <a:ext cx="1772112" cy="54864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799118" y="533400"/>
            <a:ext cx="5602158" cy="54864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E5165-72E2-481A-9F27-8C2BB09123D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483822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C78E2-C43C-433B-8994-73775073D94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1741966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99119" y="533400"/>
            <a:ext cx="6516797" cy="2286000"/>
          </a:xfrm>
        </p:spPr>
        <p:txBody>
          <a:bodyPr>
            <a:normAutofit/>
          </a:bodyPr>
          <a:lstStyle>
            <a:lvl1pPr algn="l" latinLnBrk="0">
              <a:defRPr lang="th-TH" sz="5400" b="1" cap="none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99119" y="3124200"/>
            <a:ext cx="6516797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th-TH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th-TH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64A24-5DA9-4B53-9907-5A05495C4D83}" type="datetimeFigureOut">
              <a:rPr lang="th-TH"/>
              <a:pPr>
                <a:defRPr/>
              </a:pPr>
              <a:t>05/07/59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C8D0C-09AB-4C97-A99F-B646E96FBFE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9730104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ส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799117" y="1828800"/>
            <a:ext cx="3189801" cy="4191000"/>
          </a:xfrm>
        </p:spPr>
        <p:txBody>
          <a:bodyPr>
            <a:normAutofit/>
          </a:bodyPr>
          <a:lstStyle>
            <a:lvl1pPr latinLnBrk="0">
              <a:defRPr lang="th-TH" sz="2000"/>
            </a:lvl1pPr>
            <a:lvl2pPr latinLnBrk="0">
              <a:defRPr lang="th-TH" sz="1800"/>
            </a:lvl2pPr>
            <a:lvl3pPr latinLnBrk="0">
              <a:defRPr lang="th-TH" sz="1600"/>
            </a:lvl3pPr>
            <a:lvl4pPr latinLnBrk="0">
              <a:defRPr lang="th-TH" sz="1400"/>
            </a:lvl4pPr>
            <a:lvl5pPr latinLnBrk="0">
              <a:defRPr lang="th-TH" sz="1400"/>
            </a:lvl5pPr>
            <a:lvl6pPr latinLnBrk="0">
              <a:defRPr lang="th-TH" sz="1400"/>
            </a:lvl6pPr>
            <a:lvl7pPr latinLnBrk="0">
              <a:defRPr lang="th-TH" sz="1400"/>
            </a:lvl7pPr>
            <a:lvl8pPr latinLnBrk="0">
              <a:defRPr lang="th-TH" sz="1400"/>
            </a:lvl8pPr>
            <a:lvl9pPr latinLnBrk="0">
              <a:defRPr lang="th-TH"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099516" y="1828800"/>
            <a:ext cx="3189801" cy="4191000"/>
          </a:xfrm>
        </p:spPr>
        <p:txBody>
          <a:bodyPr>
            <a:normAutofit/>
          </a:bodyPr>
          <a:lstStyle>
            <a:lvl1pPr latinLnBrk="0">
              <a:defRPr lang="th-TH" sz="2000"/>
            </a:lvl1pPr>
            <a:lvl2pPr latinLnBrk="0">
              <a:defRPr lang="th-TH" sz="1800"/>
            </a:lvl2pPr>
            <a:lvl3pPr latinLnBrk="0">
              <a:defRPr lang="th-TH" sz="1600"/>
            </a:lvl3pPr>
            <a:lvl4pPr latinLnBrk="0">
              <a:defRPr lang="th-TH" sz="1400"/>
            </a:lvl4pPr>
            <a:lvl5pPr latinLnBrk="0">
              <a:defRPr lang="th-TH" sz="1400"/>
            </a:lvl5pPr>
            <a:lvl6pPr latinLnBrk="0">
              <a:defRPr lang="th-TH" sz="1400"/>
            </a:lvl6pPr>
            <a:lvl7pPr latinLnBrk="0">
              <a:defRPr lang="th-TH" sz="1400"/>
            </a:lvl7pPr>
            <a:lvl8pPr latinLnBrk="0">
              <a:defRPr lang="th-TH" sz="1400"/>
            </a:lvl8pPr>
            <a:lvl9pPr latinLnBrk="0">
              <a:defRPr lang="th-TH"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1F000-6998-4E9A-BBC6-3227186DBD4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208400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99116" y="533400"/>
            <a:ext cx="6516799" cy="1066800"/>
          </a:xfrm>
        </p:spPr>
        <p:txBody>
          <a:bodyPr/>
          <a:lstStyle>
            <a:lvl1pPr latinLnBrk="0">
              <a:defRPr lang="th-TH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99118" y="1828800"/>
            <a:ext cx="3189801" cy="685801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2000" b="0"/>
            </a:lvl1pPr>
            <a:lvl2pPr marL="457200" indent="0" latinLnBrk="0">
              <a:buNone/>
              <a:defRPr lang="th-TH" sz="2000" b="1"/>
            </a:lvl2pPr>
            <a:lvl3pPr marL="914400" indent="0" latinLnBrk="0">
              <a:buNone/>
              <a:defRPr lang="th-TH" sz="1800" b="1"/>
            </a:lvl3pPr>
            <a:lvl4pPr marL="1371600" indent="0" latinLnBrk="0">
              <a:buNone/>
              <a:defRPr lang="th-TH" sz="1600" b="1"/>
            </a:lvl4pPr>
            <a:lvl5pPr marL="1828800" indent="0" latinLnBrk="0">
              <a:buNone/>
              <a:defRPr lang="th-TH" sz="1600" b="1"/>
            </a:lvl5pPr>
            <a:lvl6pPr marL="2286000" indent="0" latinLnBrk="0">
              <a:buNone/>
              <a:defRPr lang="th-TH" sz="1600" b="1"/>
            </a:lvl6pPr>
            <a:lvl7pPr marL="2743200" indent="0" latinLnBrk="0">
              <a:buNone/>
              <a:defRPr lang="th-TH" sz="1600" b="1"/>
            </a:lvl7pPr>
            <a:lvl8pPr marL="3200400" indent="0" latinLnBrk="0">
              <a:buNone/>
              <a:defRPr lang="th-TH" sz="1600" b="1"/>
            </a:lvl8pPr>
            <a:lvl9pPr marL="3657600" indent="0" latinLnBrk="0">
              <a:buNone/>
              <a:defRPr lang="th-TH"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799118" y="2590800"/>
            <a:ext cx="3189801" cy="3429000"/>
          </a:xfrm>
        </p:spPr>
        <p:txBody>
          <a:bodyPr>
            <a:normAutofit/>
          </a:bodyPr>
          <a:lstStyle>
            <a:lvl1pPr latinLnBrk="0">
              <a:defRPr lang="th-TH" sz="2000"/>
            </a:lvl1pPr>
            <a:lvl2pPr latinLnBrk="0">
              <a:defRPr lang="th-TH" sz="1800"/>
            </a:lvl2pPr>
            <a:lvl3pPr latinLnBrk="0">
              <a:defRPr lang="th-TH" sz="1600"/>
            </a:lvl3pPr>
            <a:lvl4pPr latinLnBrk="0">
              <a:defRPr lang="th-TH" sz="1400"/>
            </a:lvl4pPr>
            <a:lvl5pPr latinLnBrk="0">
              <a:defRPr lang="th-TH" sz="1400"/>
            </a:lvl5pPr>
            <a:lvl6pPr latinLnBrk="0">
              <a:defRPr lang="th-TH" sz="1400"/>
            </a:lvl6pPr>
            <a:lvl7pPr latinLnBrk="0">
              <a:defRPr lang="th-TH" sz="1400"/>
            </a:lvl7pPr>
            <a:lvl8pPr latinLnBrk="0">
              <a:defRPr lang="th-TH" sz="1400"/>
            </a:lvl8pPr>
            <a:lvl9pPr latinLnBrk="0">
              <a:defRPr lang="th-TH"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126114" y="1828800"/>
            <a:ext cx="3189801" cy="685801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2000" b="0"/>
            </a:lvl1pPr>
            <a:lvl2pPr marL="457200" indent="0" latinLnBrk="0">
              <a:buNone/>
              <a:defRPr lang="th-TH" sz="2000" b="1"/>
            </a:lvl2pPr>
            <a:lvl3pPr marL="914400" indent="0" latinLnBrk="0">
              <a:buNone/>
              <a:defRPr lang="th-TH" sz="1800" b="1"/>
            </a:lvl3pPr>
            <a:lvl4pPr marL="1371600" indent="0" latinLnBrk="0">
              <a:buNone/>
              <a:defRPr lang="th-TH" sz="1600" b="1"/>
            </a:lvl4pPr>
            <a:lvl5pPr marL="1828800" indent="0" latinLnBrk="0">
              <a:buNone/>
              <a:defRPr lang="th-TH" sz="1600" b="1"/>
            </a:lvl5pPr>
            <a:lvl6pPr marL="2286000" indent="0" latinLnBrk="0">
              <a:buNone/>
              <a:defRPr lang="th-TH" sz="1600" b="1"/>
            </a:lvl6pPr>
            <a:lvl7pPr marL="2743200" indent="0" latinLnBrk="0">
              <a:buNone/>
              <a:defRPr lang="th-TH" sz="1600" b="1"/>
            </a:lvl7pPr>
            <a:lvl8pPr marL="3200400" indent="0" latinLnBrk="0">
              <a:buNone/>
              <a:defRPr lang="th-TH" sz="1600" b="1"/>
            </a:lvl8pPr>
            <a:lvl9pPr marL="3657600" indent="0" latinLnBrk="0">
              <a:buNone/>
              <a:defRPr lang="th-TH"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126114" y="2590800"/>
            <a:ext cx="3189801" cy="3429000"/>
          </a:xfrm>
        </p:spPr>
        <p:txBody>
          <a:bodyPr>
            <a:normAutofit/>
          </a:bodyPr>
          <a:lstStyle>
            <a:lvl1pPr latinLnBrk="0">
              <a:defRPr lang="th-TH" sz="2000"/>
            </a:lvl1pPr>
            <a:lvl2pPr latinLnBrk="0">
              <a:defRPr lang="th-TH" sz="1800"/>
            </a:lvl2pPr>
            <a:lvl3pPr latinLnBrk="0">
              <a:defRPr lang="th-TH" sz="1600"/>
            </a:lvl3pPr>
            <a:lvl4pPr latinLnBrk="0">
              <a:defRPr lang="th-TH" sz="1400"/>
            </a:lvl4pPr>
            <a:lvl5pPr latinLnBrk="0">
              <a:defRPr lang="th-TH" sz="1400"/>
            </a:lvl5pPr>
            <a:lvl6pPr latinLnBrk="0">
              <a:defRPr lang="th-TH" sz="1400"/>
            </a:lvl6pPr>
            <a:lvl7pPr latinLnBrk="0">
              <a:defRPr lang="th-TH" sz="1400"/>
            </a:lvl7pPr>
            <a:lvl8pPr latinLnBrk="0">
              <a:defRPr lang="th-TH" sz="1400"/>
            </a:lvl8pPr>
            <a:lvl9pPr latinLnBrk="0">
              <a:defRPr lang="th-TH"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14457-FEE5-47AC-BD16-C13A818D85D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9082646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85A5C-3C5E-4B2C-B87D-0EB28627948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555267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แทนส่วนท้าย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6463B-D22D-4982-AF2B-5447692EA80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745431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99118" y="533400"/>
            <a:ext cx="3086904" cy="1524000"/>
          </a:xfrm>
        </p:spPr>
        <p:txBody>
          <a:bodyPr>
            <a:normAutofit/>
          </a:bodyPr>
          <a:lstStyle>
            <a:lvl1pPr algn="l" latinLnBrk="0">
              <a:defRPr lang="th-TH" sz="36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400506" y="533400"/>
            <a:ext cx="4401696" cy="5486400"/>
          </a:xfrm>
        </p:spPr>
        <p:txBody>
          <a:bodyPr>
            <a:normAutofit/>
          </a:bodyPr>
          <a:lstStyle>
            <a:lvl1pPr latinLnBrk="0">
              <a:defRPr lang="th-TH" sz="2000"/>
            </a:lvl1pPr>
            <a:lvl2pPr latinLnBrk="0">
              <a:defRPr lang="th-TH" sz="1800"/>
            </a:lvl2pPr>
            <a:lvl3pPr latinLnBrk="0">
              <a:defRPr lang="th-TH" sz="1600"/>
            </a:lvl3pPr>
            <a:lvl4pPr latinLnBrk="0">
              <a:defRPr lang="th-TH" sz="1400"/>
            </a:lvl4pPr>
            <a:lvl5pPr latinLnBrk="0">
              <a:defRPr lang="th-TH" sz="1400"/>
            </a:lvl5pPr>
            <a:lvl6pPr latinLnBrk="0">
              <a:defRPr lang="th-TH" sz="1400"/>
            </a:lvl6pPr>
            <a:lvl7pPr latinLnBrk="0">
              <a:defRPr lang="th-TH" sz="1400"/>
            </a:lvl7pPr>
            <a:lvl8pPr latinLnBrk="0">
              <a:defRPr lang="th-TH" sz="1400"/>
            </a:lvl8pPr>
            <a:lvl9pPr latinLnBrk="0">
              <a:defRPr lang="th-TH"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799118" y="2209800"/>
            <a:ext cx="3086904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600"/>
              </a:spcBef>
              <a:buNone/>
              <a:defRPr lang="th-TH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95182-5207-4506-BFB9-592776455F7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1663248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99118" y="533400"/>
            <a:ext cx="3086904" cy="1524000"/>
          </a:xfrm>
        </p:spPr>
        <p:txBody>
          <a:bodyPr>
            <a:noAutofit/>
          </a:bodyPr>
          <a:lstStyle>
            <a:lvl1pPr algn="l" latinLnBrk="0">
              <a:defRPr lang="th-TH" sz="36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400505" y="533400"/>
            <a:ext cx="4336259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th-TH" noProof="0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799118" y="2209800"/>
            <a:ext cx="3086904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600"/>
              </a:spcBef>
              <a:buNone/>
              <a:defRPr lang="th-TH" sz="1800"/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232981184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แทน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798513" y="533400"/>
            <a:ext cx="65166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ตัวแทนข้อความ 2"/>
          <p:cNvSpPr>
            <a:spLocks noGrp="1"/>
          </p:cNvSpPr>
          <p:nvPr>
            <p:ph type="body" idx="1"/>
          </p:nvPr>
        </p:nvSpPr>
        <p:spPr bwMode="auto">
          <a:xfrm>
            <a:off x="798513" y="1828800"/>
            <a:ext cx="6516687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5200650" y="6154738"/>
            <a:ext cx="1028700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595959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3"/>
          </p:nvPr>
        </p:nvSpPr>
        <p:spPr>
          <a:xfrm>
            <a:off x="798513" y="6154738"/>
            <a:ext cx="4241800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595959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400800" y="6154738"/>
            <a:ext cx="914400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595959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086F3766-1D86-4D14-BE5B-1578327DCA0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0" r:id="rId1"/>
    <p:sldLayoutId id="2147484234" r:id="rId2"/>
    <p:sldLayoutId id="2147484241" r:id="rId3"/>
    <p:sldLayoutId id="2147484235" r:id="rId4"/>
    <p:sldLayoutId id="2147484236" r:id="rId5"/>
    <p:sldLayoutId id="2147484237" r:id="rId6"/>
    <p:sldLayoutId id="2147484242" r:id="rId7"/>
    <p:sldLayoutId id="2147484243" r:id="rId8"/>
    <p:sldLayoutId id="2147484244" r:id="rId9"/>
    <p:sldLayoutId id="2147484238" r:id="rId10"/>
    <p:sldLayoutId id="2147484239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lang="th-TH" sz="3600" b="1" kern="1200">
          <a:solidFill>
            <a:schemeClr val="accent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Tahoma" pitchFamily="34" charset="0"/>
          <a:cs typeface="Tahom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Tahoma" pitchFamily="34" charset="0"/>
          <a:cs typeface="Tahom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Tahoma" pitchFamily="34" charset="0"/>
          <a:cs typeface="Tahom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Tahoma" pitchFamily="34" charset="0"/>
          <a:cs typeface="Tahom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Tahoma" pitchFamily="34" charset="0"/>
          <a:cs typeface="Tahoma" pitchFamily="34" charset="0"/>
        </a:defRPr>
      </a:lvl9pPr>
    </p:titleStyle>
    <p:bodyStyle>
      <a:lvl1pPr marL="27305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rgbClr val="595959"/>
        </a:buClr>
        <a:buSzPct val="80000"/>
        <a:buFont typeface="Arial" pitchFamily="34" charset="0"/>
        <a:buChar char="•"/>
        <a:defRPr lang="th-TH" sz="2000" kern="1200">
          <a:solidFill>
            <a:srgbClr val="595959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93725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595959"/>
        </a:buClr>
        <a:buSzPct val="80000"/>
        <a:buFont typeface="Arial" pitchFamily="34" charset="0"/>
        <a:buChar char="•"/>
        <a:defRPr lang="th-TH" sz="2800" kern="1200">
          <a:solidFill>
            <a:srgbClr val="595959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776288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595959"/>
        </a:buClr>
        <a:buSzPct val="80000"/>
        <a:buFont typeface="Arial" pitchFamily="34" charset="0"/>
        <a:buChar char="•"/>
        <a:defRPr lang="th-TH" sz="1600" kern="1200">
          <a:solidFill>
            <a:srgbClr val="595959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9588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595959"/>
        </a:buClr>
        <a:buSzPct val="80000"/>
        <a:buFont typeface="Arial" pitchFamily="34" charset="0"/>
        <a:buChar char="•"/>
        <a:defRPr lang="th-TH" sz="1400" kern="1200">
          <a:solidFill>
            <a:srgbClr val="595959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096963" indent="-136525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595959"/>
        </a:buClr>
        <a:buSzPct val="80000"/>
        <a:buFont typeface="Arial" pitchFamily="34" charset="0"/>
        <a:buChar char="•"/>
        <a:defRPr lang="th-TH" sz="1400" kern="1200">
          <a:solidFill>
            <a:srgbClr val="595959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th-TH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th-TH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th-TH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th-TH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6"/>
          <p:cNvSpPr>
            <a:spLocks noChangeArrowheads="1" noChangeShapeType="1" noTextEdit="1"/>
          </p:cNvSpPr>
          <p:nvPr/>
        </p:nvSpPr>
        <p:spPr bwMode="auto">
          <a:xfrm>
            <a:off x="571500" y="1000125"/>
            <a:ext cx="6357938" cy="1357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h-TH" sz="24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7575D1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ngsana New"/>
                <a:cs typeface="Angsana New"/>
              </a:rPr>
              <a:t>ระบบ</a:t>
            </a:r>
            <a:r>
              <a:rPr lang="th-TH" sz="24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7575D1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ngsana New"/>
                <a:cs typeface="Angsana New"/>
              </a:rPr>
              <a:t>งบประมาณ</a:t>
            </a:r>
            <a:endParaRPr lang="th-TH" sz="2400" b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7575D1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ngsana New"/>
              <a:cs typeface="Angsana New"/>
            </a:endParaRPr>
          </a:p>
        </p:txBody>
      </p:sp>
      <p:sp>
        <p:nvSpPr>
          <p:cNvPr id="8195" name="WordArt 5"/>
          <p:cNvSpPr>
            <a:spLocks noChangeArrowheads="1" noChangeShapeType="1" noTextEdit="1"/>
          </p:cNvSpPr>
          <p:nvPr/>
        </p:nvSpPr>
        <p:spPr bwMode="auto">
          <a:xfrm>
            <a:off x="1500188" y="5572125"/>
            <a:ext cx="4895850" cy="777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h-TH" sz="24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ngsana New"/>
                <a:cs typeface="Angsana New"/>
              </a:rPr>
              <a:t> โกมินทร์  อินรัสพงศ์</a:t>
            </a:r>
          </a:p>
        </p:txBody>
      </p:sp>
      <p:sp>
        <p:nvSpPr>
          <p:cNvPr id="5" name="ลบ 4"/>
          <p:cNvSpPr/>
          <p:nvPr/>
        </p:nvSpPr>
        <p:spPr bwMode="auto">
          <a:xfrm>
            <a:off x="-571500" y="2714625"/>
            <a:ext cx="9144000" cy="142875"/>
          </a:xfrm>
          <a:prstGeom prst="mathMin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6" name="Picture 8" descr="D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4714884"/>
            <a:ext cx="1857388" cy="18573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642938" y="3143250"/>
            <a:ext cx="7715250" cy="1071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h-TH" sz="24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7575D1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ngsana New"/>
                <a:cs typeface="Angsana New"/>
              </a:rPr>
              <a:t>ขององค์กรปกครองส่วนท้องถิ่น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7732" y="1365300"/>
            <a:ext cx="8218488" cy="1343620"/>
          </a:xfrm>
        </p:spPr>
        <p:txBody>
          <a:bodyPr/>
          <a:lstStyle/>
          <a:p>
            <a:pPr algn="ctr" eaLnBrk="1" hangingPunct="1">
              <a:spcBef>
                <a:spcPts val="600"/>
              </a:spcBef>
            </a:pPr>
            <a:r>
              <a:rPr lang="th-TH" sz="5000" dirty="0" smtClean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หน้าที่ของหน่วยงานที่ขอรับเงินอุดหนุน</a:t>
            </a:r>
            <a:r>
              <a:rPr sz="5000" u="sng" dirty="0" smtClean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sz="5000" u="sng" dirty="0" smtClean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</a:br>
            <a:endParaRPr sz="5000" u="sng" dirty="0" smtClean="0">
              <a:solidFill>
                <a:srgbClr val="0000CC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5024" y="2708920"/>
            <a:ext cx="9179024" cy="226215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533400" indent="-533400"/>
            <a:r>
              <a:rPr lang="th-TH" sz="4500" b="1" dirty="0" smtClean="0">
                <a:solidFill>
                  <a:srgbClr val="0000CC"/>
                </a:solidFill>
                <a:latin typeface="Angsana New" pitchFamily="18" charset="-34"/>
              </a:rPr>
              <a:t>  </a:t>
            </a:r>
            <a:endParaRPr lang="th-TH" sz="4800" b="1" dirty="0" smtClean="0">
              <a:solidFill>
                <a:srgbClr val="006600"/>
              </a:solidFill>
              <a:latin typeface="Angsana New" pitchFamily="18" charset="-34"/>
            </a:endParaRPr>
          </a:p>
          <a:p>
            <a:pPr marL="533400" indent="-533400"/>
            <a:r>
              <a:rPr lang="th-TH" sz="4800" b="1" dirty="0" smtClean="0">
                <a:solidFill>
                  <a:srgbClr val="006600"/>
                </a:solidFill>
                <a:latin typeface="Angsana New" pitchFamily="18" charset="-34"/>
              </a:rPr>
              <a:t>     </a:t>
            </a:r>
            <a:r>
              <a:rPr lang="th-TH" sz="4800" b="1" dirty="0" smtClean="0">
                <a:solidFill>
                  <a:srgbClr val="006600"/>
                </a:solidFill>
                <a:latin typeface="Angsana New" pitchFamily="18" charset="-34"/>
              </a:rPr>
              <a:t> รายงานผลการดำเนินงานให้ </a:t>
            </a:r>
            <a:r>
              <a:rPr lang="th-TH" sz="4800" b="1" dirty="0" err="1" smtClean="0">
                <a:solidFill>
                  <a:srgbClr val="006600"/>
                </a:solidFill>
                <a:latin typeface="Angsana New" pitchFamily="18" charset="-34"/>
              </a:rPr>
              <a:t>อปท</a:t>
            </a:r>
            <a:r>
              <a:rPr lang="th-TH" sz="4800" b="1" dirty="0" smtClean="0">
                <a:solidFill>
                  <a:srgbClr val="006600"/>
                </a:solidFill>
                <a:latin typeface="Angsana New" pitchFamily="18" charset="-34"/>
              </a:rPr>
              <a:t>. ทราบ        ภายใน 30 วัน นับแต่วันที่โครงการแล้วเสร็จ</a:t>
            </a:r>
            <a:endParaRPr lang="th-TH" sz="4800" b="1" dirty="0">
              <a:solidFill>
                <a:srgbClr val="006600"/>
              </a:solidFill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603151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476672"/>
            <a:ext cx="8218488" cy="1343620"/>
          </a:xfrm>
        </p:spPr>
        <p:txBody>
          <a:bodyPr/>
          <a:lstStyle/>
          <a:p>
            <a:pPr algn="ctr" eaLnBrk="1" hangingPunct="1">
              <a:spcBef>
                <a:spcPts val="600"/>
              </a:spcBef>
            </a:pPr>
            <a:r>
              <a:rPr lang="th-TH" sz="4800" dirty="0" smtClean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การติดตามประเมินผล</a:t>
            </a:r>
            <a:r>
              <a:rPr u="sng" dirty="0" smtClean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u="sng" dirty="0" smtClean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</a:br>
            <a:endParaRPr sz="2800" u="sng" dirty="0" smtClean="0">
              <a:solidFill>
                <a:srgbClr val="0000CC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916832"/>
            <a:ext cx="9144000" cy="226215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533400" indent="-533400"/>
            <a:r>
              <a:rPr lang="th-TH" sz="4500" b="1" dirty="0" smtClean="0">
                <a:solidFill>
                  <a:srgbClr val="0000CC"/>
                </a:solidFill>
                <a:latin typeface="Angsana New" pitchFamily="18" charset="-34"/>
              </a:rPr>
              <a:t>  </a:t>
            </a:r>
            <a:endParaRPr lang="th-TH" sz="4800" b="1" dirty="0" smtClean="0">
              <a:solidFill>
                <a:srgbClr val="006600"/>
              </a:solidFill>
              <a:latin typeface="Angsana New" pitchFamily="18" charset="-34"/>
            </a:endParaRPr>
          </a:p>
          <a:p>
            <a:pPr marL="533400" indent="-533400" algn="l"/>
            <a:r>
              <a:rPr lang="th-TH" sz="4800" b="1" dirty="0" smtClean="0">
                <a:solidFill>
                  <a:srgbClr val="006600"/>
                </a:solidFill>
                <a:latin typeface="Angsana New" pitchFamily="18" charset="-34"/>
              </a:rPr>
              <a:t>               </a:t>
            </a:r>
            <a:r>
              <a:rPr lang="th-TH" sz="4800" b="1" dirty="0" err="1" smtClean="0">
                <a:solidFill>
                  <a:srgbClr val="006600"/>
                </a:solidFill>
                <a:latin typeface="Angsana New" pitchFamily="18" charset="-34"/>
              </a:rPr>
              <a:t>อปท</a:t>
            </a:r>
            <a:r>
              <a:rPr lang="th-TH" sz="4800" b="1" dirty="0" smtClean="0">
                <a:solidFill>
                  <a:srgbClr val="006600"/>
                </a:solidFill>
                <a:latin typeface="Angsana New" pitchFamily="18" charset="-34"/>
              </a:rPr>
              <a:t>. มีหน้าที่ติดตามประเมินผลโครงการ    ให้เป็นไปตามหลักเกณฑ์และวิธีปฏิบัติในระเบียบนี้ </a:t>
            </a:r>
            <a:endParaRPr lang="th-TH" sz="4800" b="1" dirty="0">
              <a:solidFill>
                <a:srgbClr val="006600"/>
              </a:solidFill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429536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6"/>
          <p:cNvSpPr txBox="1">
            <a:spLocks noChangeArrowheads="1"/>
          </p:cNvSpPr>
          <p:nvPr/>
        </p:nvSpPr>
        <p:spPr bwMode="auto">
          <a:xfrm>
            <a:off x="2928938" y="428625"/>
            <a:ext cx="33845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7200" b="1" u="sng">
                <a:solidFill>
                  <a:srgbClr val="3333FF"/>
                </a:solidFill>
                <a:latin typeface="Angsana New" pitchFamily="18" charset="-34"/>
              </a:rPr>
              <a:t>ปรึกษาหารือ</a:t>
            </a:r>
          </a:p>
        </p:txBody>
      </p:sp>
      <p:sp>
        <p:nvSpPr>
          <p:cNvPr id="100355" name="Text Box 7"/>
          <p:cNvSpPr txBox="1">
            <a:spLocks noChangeArrowheads="1"/>
          </p:cNvSpPr>
          <p:nvPr/>
        </p:nvSpPr>
        <p:spPr bwMode="auto">
          <a:xfrm>
            <a:off x="1571625" y="1857375"/>
            <a:ext cx="597693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4800" b="1">
                <a:solidFill>
                  <a:srgbClr val="0000CC"/>
                </a:solidFill>
                <a:latin typeface="Angsana New" pitchFamily="18" charset="-34"/>
              </a:rPr>
              <a:t>โกมินทร์  อินรัสพงศ์</a:t>
            </a:r>
          </a:p>
          <a:p>
            <a:pPr eaLnBrk="1" hangingPunct="1">
              <a:spcBef>
                <a:spcPct val="50000"/>
              </a:spcBef>
            </a:pPr>
            <a:r>
              <a:rPr lang="th-TH" sz="4800" b="1">
                <a:solidFill>
                  <a:srgbClr val="336600"/>
                </a:solidFill>
                <a:latin typeface="Angsana New" pitchFamily="18" charset="-34"/>
              </a:rPr>
              <a:t>โทร. 02-2419000 ต่อ 1523-8</a:t>
            </a:r>
          </a:p>
          <a:p>
            <a:pPr eaLnBrk="1" hangingPunct="1"/>
            <a:r>
              <a:rPr lang="th-TH" sz="4800" b="1">
                <a:solidFill>
                  <a:srgbClr val="336600"/>
                </a:solidFill>
                <a:latin typeface="Angsana New" pitchFamily="18" charset="-34"/>
              </a:rPr>
              <a:t>มือถือ</a:t>
            </a:r>
            <a:r>
              <a:rPr lang="en-US" sz="4800" b="1">
                <a:solidFill>
                  <a:srgbClr val="336600"/>
                </a:solidFill>
                <a:latin typeface="Angsana New" pitchFamily="18" charset="-34"/>
              </a:rPr>
              <a:t> :</a:t>
            </a:r>
            <a:r>
              <a:rPr lang="th-TH" sz="4800" b="1">
                <a:solidFill>
                  <a:srgbClr val="336600"/>
                </a:solidFill>
                <a:latin typeface="Angsana New" pitchFamily="18" charset="-34"/>
              </a:rPr>
              <a:t> 081-3537496</a:t>
            </a:r>
          </a:p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336600"/>
                </a:solidFill>
                <a:latin typeface="Angsana New" pitchFamily="18" charset="-34"/>
              </a:rPr>
              <a:t>E-Mail / Face book :</a:t>
            </a:r>
          </a:p>
          <a:p>
            <a:pPr eaLnBrk="1" hangingPunct="1"/>
            <a:r>
              <a:rPr lang="en-US" sz="4800" b="1">
                <a:solidFill>
                  <a:srgbClr val="336600"/>
                </a:solidFill>
                <a:latin typeface="Angsana New" pitchFamily="18" charset="-34"/>
              </a:rPr>
              <a:t> minmin.saradee@gmail.com</a:t>
            </a:r>
            <a:endParaRPr lang="th-TH" sz="4800" b="1">
              <a:solidFill>
                <a:srgbClr val="3366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476672"/>
            <a:ext cx="8604448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th-TH" sz="4600" b="1" dirty="0">
                <a:solidFill>
                  <a:srgbClr val="0000CC"/>
                </a:solidFill>
                <a:latin typeface="Angsana New" pitchFamily="18" charset="-34"/>
              </a:rPr>
              <a:t>        </a:t>
            </a:r>
            <a:endParaRPr lang="th-TH" sz="4600" b="1" dirty="0" smtClean="0">
              <a:solidFill>
                <a:srgbClr val="0000CC"/>
              </a:solidFill>
              <a:latin typeface="Angsana New" pitchFamily="18" charset="-34"/>
            </a:endParaRPr>
          </a:p>
          <a:p>
            <a:pPr>
              <a:spcBef>
                <a:spcPct val="50000"/>
              </a:spcBef>
              <a:defRPr/>
            </a:pPr>
            <a:r>
              <a:rPr lang="th-TH" sz="5400" b="1" dirty="0" smtClean="0">
                <a:solidFill>
                  <a:srgbClr val="0000CC"/>
                </a:solidFill>
                <a:latin typeface="Angsana New" pitchFamily="18" charset="-34"/>
              </a:rPr>
              <a:t> </a:t>
            </a:r>
            <a:r>
              <a:rPr lang="th-TH" sz="54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อปท</a:t>
            </a:r>
            <a:r>
              <a:rPr lang="th-TH" sz="5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. ต้อง</a:t>
            </a:r>
            <a:r>
              <a:rPr lang="th-TH" sz="5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ใช้</a:t>
            </a:r>
            <a:r>
              <a:rPr lang="th-TH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แผนพัฒนาสามปีเป็น</a:t>
            </a:r>
            <a:r>
              <a:rPr lang="th-TH" sz="5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กรอบแนวทางในการจัดทำ</a:t>
            </a:r>
            <a:r>
              <a:rPr lang="th-TH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งบประมาณ</a:t>
            </a:r>
            <a:r>
              <a:rPr lang="th-TH" sz="5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รายจ่าย</a:t>
            </a:r>
            <a:endParaRPr lang="th-TH" sz="54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</a:endParaRPr>
          </a:p>
          <a:p>
            <a:pPr algn="l">
              <a:spcBef>
                <a:spcPts val="600"/>
              </a:spcBef>
              <a:defRPr/>
            </a:pPr>
            <a:r>
              <a:rPr lang="th-TH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            </a:t>
            </a:r>
            <a:r>
              <a:rPr lang="th-TH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   </a:t>
            </a:r>
            <a:r>
              <a:rPr lang="th-TH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ตาม</a:t>
            </a:r>
            <a:r>
              <a:rPr lang="th-TH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ระเบียบ </a:t>
            </a:r>
            <a:r>
              <a:rPr lang="th-TH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มท. ว่าด้วยการจัดทำแผนพัฒนาของ </a:t>
            </a:r>
            <a:r>
              <a:rPr lang="th-TH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อปท</a:t>
            </a:r>
            <a:r>
              <a:rPr lang="th-TH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. พ.ศ. 2548 ข้อ 25     </a:t>
            </a:r>
            <a:r>
              <a:rPr lang="th-TH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                 และ</a:t>
            </a:r>
            <a:r>
              <a:rPr lang="th-TH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ระเบียบ </a:t>
            </a:r>
            <a:r>
              <a:rPr lang="th-TH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มท. ว่าด้วยวิธีการงบประมาณของ </a:t>
            </a:r>
            <a:r>
              <a:rPr lang="th-TH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อปท</a:t>
            </a:r>
            <a:r>
              <a:rPr lang="th-TH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. พ.ศ. 2541 </a:t>
            </a:r>
            <a:r>
              <a:rPr lang="th-TH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</a:t>
            </a:r>
            <a:r>
              <a:rPr lang="th-TH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และแก้ไขเพิ่มเติม (ฉบับที่ 2) พ.ศ. 2543 ข้อ 22</a:t>
            </a:r>
            <a:r>
              <a:rPr lang="th-TH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15567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2"/>
          <p:cNvSpPr txBox="1">
            <a:spLocks noChangeArrowheads="1"/>
          </p:cNvSpPr>
          <p:nvPr/>
        </p:nvSpPr>
        <p:spPr bwMode="auto">
          <a:xfrm>
            <a:off x="642938" y="2714625"/>
            <a:ext cx="7993062" cy="2708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</a:pPr>
            <a:r>
              <a:rPr lang="th-TH" sz="5000" b="1">
                <a:solidFill>
                  <a:srgbClr val="456618"/>
                </a:solidFill>
                <a:latin typeface="Angsana New" pitchFamily="18" charset="-34"/>
              </a:rPr>
              <a:t>ให้กระทำตามที่มีกฎหมาย ระเบียบ หรือ     หนังสือสั่งการกระทรวงมหาดไทยกำหนด</a:t>
            </a:r>
          </a:p>
          <a:p>
            <a:pPr algn="thaiDist" eaLnBrk="1" hangingPunct="1">
              <a:spcBef>
                <a:spcPct val="50000"/>
              </a:spcBef>
            </a:pPr>
            <a:r>
              <a:rPr lang="th-TH" b="1">
                <a:solidFill>
                  <a:srgbClr val="336600"/>
                </a:solidFill>
                <a:latin typeface="Angsana New" pitchFamily="18" charset="-34"/>
              </a:rPr>
              <a:t>ตามระเบียบกระทรวงมหาดไทยว่าด้วยวิธีการงบประมาณขององค์กรปกครอง    ส่วนท้องถิ่น พ.ศ. 2541  แก้ไขเพิ่มเติมถึง (ฉบับที่ 3) พ.ศ. 2543  ข้อ 16</a:t>
            </a:r>
          </a:p>
        </p:txBody>
      </p:sp>
      <p:sp>
        <p:nvSpPr>
          <p:cNvPr id="17411" name="Text Box 22"/>
          <p:cNvSpPr txBox="1">
            <a:spLocks noChangeArrowheads="1"/>
          </p:cNvSpPr>
          <p:nvPr/>
        </p:nvSpPr>
        <p:spPr bwMode="auto">
          <a:xfrm>
            <a:off x="1071563" y="1071563"/>
            <a:ext cx="7429500" cy="1016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6000" b="1">
                <a:solidFill>
                  <a:srgbClr val="6600FF"/>
                </a:solidFill>
                <a:latin typeface="Angsana New" pitchFamily="18" charset="-34"/>
              </a:rPr>
              <a:t>การตั้งงบประมาณ</a:t>
            </a:r>
          </a:p>
        </p:txBody>
      </p:sp>
    </p:spTree>
    <p:extLst>
      <p:ext uri="{BB962C8B-B14F-4D97-AF65-F5344CB8AC3E}">
        <p14:creationId xmlns:p14="http://schemas.microsoft.com/office/powerpoint/2010/main" val="23730212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ChangeArrowheads="1"/>
          </p:cNvSpPr>
          <p:nvPr/>
        </p:nvSpPr>
        <p:spPr bwMode="auto">
          <a:xfrm>
            <a:off x="285750" y="1143000"/>
            <a:ext cx="8572500" cy="397031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th-TH" sz="6000" b="1" dirty="0">
                <a:solidFill>
                  <a:srgbClr val="0000CC"/>
                </a:solidFill>
                <a:latin typeface="Angsana New" pitchFamily="18" charset="-34"/>
              </a:rPr>
              <a:t>การตั้ง</a:t>
            </a:r>
            <a:r>
              <a:rPr lang="th-TH" sz="6000" b="1" dirty="0" smtClean="0">
                <a:solidFill>
                  <a:srgbClr val="0000CC"/>
                </a:solidFill>
                <a:latin typeface="Angsana New" pitchFamily="18" charset="-34"/>
              </a:rPr>
              <a:t>งบประมาณหมวดเงินอุดหนุน</a:t>
            </a:r>
          </a:p>
          <a:p>
            <a:r>
              <a:rPr lang="th-TH" sz="6000" b="1" dirty="0" smtClean="0">
                <a:solidFill>
                  <a:srgbClr val="0000CC"/>
                </a:solidFill>
                <a:latin typeface="Angsana New" pitchFamily="18" charset="-34"/>
              </a:rPr>
              <a:t>ของ </a:t>
            </a:r>
            <a:r>
              <a:rPr lang="th-TH" sz="6000" b="1" dirty="0" err="1" smtClean="0">
                <a:solidFill>
                  <a:srgbClr val="0000CC"/>
                </a:solidFill>
                <a:latin typeface="Angsana New" pitchFamily="18" charset="-34"/>
              </a:rPr>
              <a:t>อปท</a:t>
            </a:r>
            <a:r>
              <a:rPr lang="th-TH" sz="6000" b="1" dirty="0" smtClean="0">
                <a:solidFill>
                  <a:srgbClr val="0000CC"/>
                </a:solidFill>
                <a:latin typeface="Angsana New" pitchFamily="18" charset="-34"/>
              </a:rPr>
              <a:t>. ให้แก่หน่วยงานอื่น</a:t>
            </a:r>
            <a:endParaRPr lang="th-TH" sz="6000" b="1" dirty="0">
              <a:solidFill>
                <a:srgbClr val="0000CC"/>
              </a:solidFill>
              <a:latin typeface="Angsana New" pitchFamily="18" charset="-34"/>
            </a:endParaRPr>
          </a:p>
          <a:p>
            <a:endParaRPr lang="th-TH" sz="4400" b="1" dirty="0">
              <a:solidFill>
                <a:srgbClr val="006600"/>
              </a:solidFill>
              <a:latin typeface="Angsana New" pitchFamily="18" charset="-34"/>
            </a:endParaRPr>
          </a:p>
          <a:p>
            <a:r>
              <a:rPr lang="th-TH" sz="4400" b="1" dirty="0" smtClean="0">
                <a:solidFill>
                  <a:srgbClr val="006600"/>
                </a:solidFill>
                <a:latin typeface="Angsana New" pitchFamily="18" charset="-34"/>
              </a:rPr>
              <a:t>ตามระเบียบกระทรวงมหาดไทยว่าด้วยเงินอุดหนุน</a:t>
            </a:r>
          </a:p>
          <a:p>
            <a:r>
              <a:rPr lang="th-TH" sz="4400" b="1" dirty="0" smtClean="0">
                <a:solidFill>
                  <a:srgbClr val="006600"/>
                </a:solidFill>
                <a:latin typeface="Angsana New" pitchFamily="18" charset="-34"/>
              </a:rPr>
              <a:t>ขององค์กรปกครองส่วนท้องถิ่น พ.ศ. 2559</a:t>
            </a:r>
            <a:endParaRPr lang="th-TH" sz="4400" b="1" dirty="0">
              <a:solidFill>
                <a:srgbClr val="006600"/>
              </a:solidFill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530278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ChangeArrowheads="1"/>
          </p:cNvSpPr>
          <p:nvPr/>
        </p:nvSpPr>
        <p:spPr bwMode="auto">
          <a:xfrm>
            <a:off x="0" y="0"/>
            <a:ext cx="9144000" cy="635558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533400" indent="-533400" algn="thaiDist"/>
            <a:r>
              <a:rPr lang="th-TH" sz="4500" b="1" dirty="0" smtClean="0">
                <a:solidFill>
                  <a:srgbClr val="0000CC"/>
                </a:solidFill>
                <a:latin typeface="Angsana New" pitchFamily="18" charset="-34"/>
              </a:rPr>
              <a:t>   </a:t>
            </a:r>
            <a:endParaRPr lang="en-US" b="1" dirty="0">
              <a:solidFill>
                <a:srgbClr val="0000CC"/>
              </a:solidFill>
              <a:latin typeface="Angsana New" pitchFamily="18" charset="-34"/>
            </a:endParaRPr>
          </a:p>
          <a:p>
            <a:pPr marL="533400" indent="-533400"/>
            <a:r>
              <a:rPr lang="th-TH" sz="5000" b="1" dirty="0" smtClean="0">
                <a:solidFill>
                  <a:srgbClr val="006600"/>
                </a:solidFill>
                <a:latin typeface="Angsana New" pitchFamily="18" charset="-34"/>
              </a:rPr>
              <a:t>  </a:t>
            </a:r>
            <a:r>
              <a:rPr lang="th-TH" sz="5000" b="1" dirty="0" smtClean="0">
                <a:solidFill>
                  <a:srgbClr val="0000CC"/>
                </a:solidFill>
                <a:latin typeface="Angsana New" pitchFamily="18" charset="-34"/>
              </a:rPr>
              <a:t>หน่วยงานที่สามารถขอรับเงินอุดหนุนจาก </a:t>
            </a:r>
            <a:r>
              <a:rPr lang="th-TH" sz="5000" b="1" dirty="0" err="1" smtClean="0">
                <a:solidFill>
                  <a:srgbClr val="0000CC"/>
                </a:solidFill>
                <a:latin typeface="Angsana New" pitchFamily="18" charset="-34"/>
              </a:rPr>
              <a:t>อปท</a:t>
            </a:r>
            <a:r>
              <a:rPr lang="th-TH" sz="5000" b="1" dirty="0" smtClean="0">
                <a:solidFill>
                  <a:srgbClr val="0000CC"/>
                </a:solidFill>
                <a:latin typeface="Angsana New" pitchFamily="18" charset="-34"/>
              </a:rPr>
              <a:t>.</a:t>
            </a:r>
          </a:p>
          <a:p>
            <a:pPr marL="533400" indent="-533400" algn="l"/>
            <a:r>
              <a:rPr lang="th-TH" sz="4400" b="1" dirty="0" smtClean="0">
                <a:solidFill>
                  <a:srgbClr val="006600"/>
                </a:solidFill>
                <a:latin typeface="Angsana New" pitchFamily="18" charset="-34"/>
              </a:rPr>
              <a:t>      </a:t>
            </a:r>
          </a:p>
          <a:p>
            <a:pPr marL="533400" indent="-533400" algn="l"/>
            <a:r>
              <a:rPr lang="th-TH" sz="5400" b="1" dirty="0" smtClean="0">
                <a:solidFill>
                  <a:srgbClr val="006600"/>
                </a:solidFill>
                <a:latin typeface="Angsana New" pitchFamily="18" charset="-34"/>
              </a:rPr>
              <a:t>                    </a:t>
            </a:r>
            <a:r>
              <a:rPr lang="th-TH" sz="5400" b="1" dirty="0" smtClean="0">
                <a:solidFill>
                  <a:srgbClr val="006600"/>
                </a:solidFill>
                <a:latin typeface="Angsana New" pitchFamily="18" charset="-34"/>
              </a:rPr>
              <a:t>1)    </a:t>
            </a:r>
            <a:r>
              <a:rPr lang="th-TH" sz="5400" b="1" dirty="0" err="1" smtClean="0">
                <a:solidFill>
                  <a:srgbClr val="006600"/>
                </a:solidFill>
                <a:latin typeface="Angsana New" pitchFamily="18" charset="-34"/>
              </a:rPr>
              <a:t>อปท</a:t>
            </a:r>
            <a:r>
              <a:rPr lang="th-TH" sz="5400" b="1" dirty="0" smtClean="0">
                <a:solidFill>
                  <a:srgbClr val="006600"/>
                </a:solidFill>
                <a:latin typeface="Angsana New" pitchFamily="18" charset="-34"/>
              </a:rPr>
              <a:t>. ด้วยกันเอง</a:t>
            </a:r>
          </a:p>
          <a:p>
            <a:pPr marL="533400" indent="-533400" algn="l"/>
            <a:r>
              <a:rPr lang="th-TH" sz="5400" b="1" dirty="0">
                <a:solidFill>
                  <a:srgbClr val="006600"/>
                </a:solidFill>
                <a:latin typeface="Angsana New" pitchFamily="18" charset="-34"/>
              </a:rPr>
              <a:t> </a:t>
            </a:r>
            <a:r>
              <a:rPr lang="th-TH" sz="5400" b="1" dirty="0" smtClean="0">
                <a:solidFill>
                  <a:srgbClr val="006600"/>
                </a:solidFill>
                <a:latin typeface="Angsana New" pitchFamily="18" charset="-34"/>
              </a:rPr>
              <a:t>                   2)    ส่วนราชการ</a:t>
            </a:r>
          </a:p>
          <a:p>
            <a:pPr marL="533400" indent="-533400" algn="l"/>
            <a:r>
              <a:rPr lang="th-TH" sz="5400" b="1" dirty="0">
                <a:solidFill>
                  <a:srgbClr val="006600"/>
                </a:solidFill>
                <a:latin typeface="Angsana New" pitchFamily="18" charset="-34"/>
              </a:rPr>
              <a:t> </a:t>
            </a:r>
            <a:r>
              <a:rPr lang="th-TH" sz="5400" b="1" dirty="0" smtClean="0">
                <a:solidFill>
                  <a:srgbClr val="006600"/>
                </a:solidFill>
                <a:latin typeface="Angsana New" pitchFamily="18" charset="-34"/>
              </a:rPr>
              <a:t>                   3)    รัฐวิสาหกิจ</a:t>
            </a:r>
          </a:p>
          <a:p>
            <a:pPr marL="533400" indent="-533400" algn="l"/>
            <a:r>
              <a:rPr lang="th-TH" sz="5400" b="1" dirty="0">
                <a:solidFill>
                  <a:srgbClr val="006600"/>
                </a:solidFill>
                <a:latin typeface="Angsana New" pitchFamily="18" charset="-34"/>
              </a:rPr>
              <a:t> </a:t>
            </a:r>
            <a:r>
              <a:rPr lang="th-TH" sz="5400" b="1" dirty="0" smtClean="0">
                <a:solidFill>
                  <a:srgbClr val="006600"/>
                </a:solidFill>
                <a:latin typeface="Angsana New" pitchFamily="18" charset="-34"/>
              </a:rPr>
              <a:t>                   4)    องค์กรประชาชน</a:t>
            </a:r>
          </a:p>
          <a:p>
            <a:pPr marL="533400" indent="-533400" algn="l"/>
            <a:r>
              <a:rPr lang="th-TH" sz="5400" b="1" dirty="0">
                <a:solidFill>
                  <a:srgbClr val="006600"/>
                </a:solidFill>
                <a:latin typeface="Angsana New" pitchFamily="18" charset="-34"/>
              </a:rPr>
              <a:t> </a:t>
            </a:r>
            <a:r>
              <a:rPr lang="th-TH" sz="5400" b="1" dirty="0" smtClean="0">
                <a:solidFill>
                  <a:srgbClr val="006600"/>
                </a:solidFill>
                <a:latin typeface="Angsana New" pitchFamily="18" charset="-34"/>
              </a:rPr>
              <a:t>                   5)    </a:t>
            </a:r>
            <a:r>
              <a:rPr lang="th-TH" sz="5400" b="1" u="sng" dirty="0" smtClean="0">
                <a:solidFill>
                  <a:srgbClr val="0000CC"/>
                </a:solidFill>
                <a:latin typeface="Angsana New" pitchFamily="18" charset="-34"/>
              </a:rPr>
              <a:t>องค์กรการกุศล  </a:t>
            </a:r>
            <a:endParaRPr lang="th-TH" sz="5400" b="1" u="sng" dirty="0">
              <a:solidFill>
                <a:srgbClr val="0000CC"/>
              </a:solidFill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730574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ChangeArrowheads="1"/>
          </p:cNvSpPr>
          <p:nvPr/>
        </p:nvSpPr>
        <p:spPr bwMode="auto">
          <a:xfrm>
            <a:off x="0" y="0"/>
            <a:ext cx="9144000" cy="614014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533400" indent="-533400" algn="thaiDist"/>
            <a:r>
              <a:rPr lang="th-TH" sz="4500" b="1" dirty="0" smtClean="0">
                <a:solidFill>
                  <a:srgbClr val="0000CC"/>
                </a:solidFill>
                <a:latin typeface="Angsana New" pitchFamily="18" charset="-34"/>
              </a:rPr>
              <a:t>   </a:t>
            </a:r>
            <a:endParaRPr lang="en-US" b="1" dirty="0">
              <a:solidFill>
                <a:srgbClr val="0000CC"/>
              </a:solidFill>
              <a:latin typeface="Angsana New" pitchFamily="18" charset="-34"/>
            </a:endParaRPr>
          </a:p>
          <a:p>
            <a:pPr marL="533400" indent="-533400"/>
            <a:endParaRPr lang="th-TH" sz="5000" b="1" dirty="0" smtClean="0">
              <a:solidFill>
                <a:srgbClr val="006600"/>
              </a:solidFill>
              <a:latin typeface="Angsana New" pitchFamily="18" charset="-34"/>
            </a:endParaRPr>
          </a:p>
          <a:p>
            <a:pPr marL="533400" indent="-533400"/>
            <a:r>
              <a:rPr lang="th-TH" sz="5000" b="1" dirty="0" smtClean="0">
                <a:solidFill>
                  <a:srgbClr val="0000CC"/>
                </a:solidFill>
                <a:latin typeface="Angsana New" pitchFamily="18" charset="-34"/>
              </a:rPr>
              <a:t>หน่วยงานที่ขอรับ</a:t>
            </a:r>
            <a:r>
              <a:rPr lang="th-TH" sz="5000" b="1" dirty="0" smtClean="0">
                <a:solidFill>
                  <a:srgbClr val="0000CC"/>
                </a:solidFill>
                <a:latin typeface="Angsana New" pitchFamily="18" charset="-34"/>
              </a:rPr>
              <a:t>เงินอุดหนุนจาก </a:t>
            </a:r>
            <a:r>
              <a:rPr lang="th-TH" sz="5000" b="1" dirty="0" err="1" smtClean="0">
                <a:solidFill>
                  <a:srgbClr val="0000CC"/>
                </a:solidFill>
                <a:latin typeface="Angsana New" pitchFamily="18" charset="-34"/>
              </a:rPr>
              <a:t>อปท</a:t>
            </a:r>
            <a:r>
              <a:rPr lang="th-TH" sz="5000" b="1" dirty="0" smtClean="0">
                <a:solidFill>
                  <a:srgbClr val="0000CC"/>
                </a:solidFill>
                <a:latin typeface="Angsana New" pitchFamily="18" charset="-34"/>
              </a:rPr>
              <a:t>.                ต้องมีระเบียบ ข้อบังคับ หลักเกณฑ์ หรือวิธีปฏิบัติเพียงพอที่จะนำเงินอุดหนุนไปใช้จ่าย                  ได้อย่างเหมาะสม และมีประสิทธิภาพ</a:t>
            </a:r>
          </a:p>
          <a:p>
            <a:pPr marL="533400" indent="-533400" algn="l"/>
            <a:r>
              <a:rPr lang="th-TH" sz="4400" b="1" dirty="0" smtClean="0">
                <a:solidFill>
                  <a:srgbClr val="006600"/>
                </a:solidFill>
                <a:latin typeface="Angsana New" pitchFamily="18" charset="-34"/>
              </a:rPr>
              <a:t>      </a:t>
            </a:r>
          </a:p>
          <a:p>
            <a:pPr marL="533400" indent="-533400" algn="l"/>
            <a:r>
              <a:rPr lang="th-TH" sz="5400" b="1" dirty="0" smtClean="0">
                <a:solidFill>
                  <a:srgbClr val="006600"/>
                </a:solidFill>
                <a:latin typeface="Angsana New" pitchFamily="18" charset="-34"/>
              </a:rPr>
              <a:t>                    </a:t>
            </a:r>
            <a:endParaRPr lang="th-TH" sz="5400" b="1" u="sng" dirty="0">
              <a:solidFill>
                <a:srgbClr val="0000CC"/>
              </a:solidFill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65324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ChangeArrowheads="1"/>
          </p:cNvSpPr>
          <p:nvPr/>
        </p:nvSpPr>
        <p:spPr bwMode="auto">
          <a:xfrm>
            <a:off x="0" y="0"/>
            <a:ext cx="9144000" cy="65710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533400" indent="-533400" algn="thaiDist"/>
            <a:endParaRPr lang="th-TH" sz="4500" b="1" dirty="0">
              <a:solidFill>
                <a:srgbClr val="0000CC"/>
              </a:solidFill>
              <a:latin typeface="Angsana New" pitchFamily="18" charset="-34"/>
            </a:endParaRPr>
          </a:p>
          <a:p>
            <a:pPr marL="533400" indent="-533400"/>
            <a:r>
              <a:rPr lang="th-TH" sz="4500" b="1" dirty="0" smtClean="0">
                <a:solidFill>
                  <a:srgbClr val="0000CC"/>
                </a:solidFill>
                <a:latin typeface="Angsana New" pitchFamily="18" charset="-34"/>
              </a:rPr>
              <a:t>    </a:t>
            </a:r>
            <a:r>
              <a:rPr lang="th-TH" sz="6000" b="1" dirty="0">
                <a:solidFill>
                  <a:srgbClr val="0000CC"/>
                </a:solidFill>
                <a:latin typeface="Angsana New" pitchFamily="18" charset="-34"/>
              </a:rPr>
              <a:t>หลักเกณฑ์การอุดหนุน</a:t>
            </a:r>
          </a:p>
          <a:p>
            <a:pPr marL="533400" indent="-533400" algn="l"/>
            <a:endParaRPr lang="en-US" b="1" dirty="0">
              <a:solidFill>
                <a:srgbClr val="0000CC"/>
              </a:solidFill>
              <a:latin typeface="Angsana New" pitchFamily="18" charset="-34"/>
            </a:endParaRPr>
          </a:p>
          <a:p>
            <a:pPr marL="533400" indent="-533400" algn="l"/>
            <a:r>
              <a:rPr lang="en-US" sz="4800" b="1" dirty="0">
                <a:solidFill>
                  <a:srgbClr val="0000CC"/>
                </a:solidFill>
                <a:latin typeface="Angsana New" pitchFamily="18" charset="-34"/>
              </a:rPr>
              <a:t>    </a:t>
            </a:r>
            <a:r>
              <a:rPr lang="en-US" sz="4800" b="1" dirty="0" smtClean="0">
                <a:solidFill>
                  <a:srgbClr val="0000CC"/>
                </a:solidFill>
                <a:latin typeface="Angsana New" pitchFamily="18" charset="-34"/>
              </a:rPr>
              <a:t>   </a:t>
            </a:r>
            <a:r>
              <a:rPr lang="en-US" sz="4800" b="1" dirty="0" smtClean="0">
                <a:solidFill>
                  <a:srgbClr val="006600"/>
                </a:solidFill>
                <a:latin typeface="Angsana New" pitchFamily="18" charset="-34"/>
              </a:rPr>
              <a:t> </a:t>
            </a:r>
            <a:r>
              <a:rPr lang="th-TH" sz="4800" b="1" dirty="0" smtClean="0">
                <a:solidFill>
                  <a:srgbClr val="006600"/>
                </a:solidFill>
                <a:latin typeface="Angsana New" pitchFamily="18" charset="-34"/>
              </a:rPr>
              <a:t>1)  ต้องเป็นโครงการที่อยู่ในหน้าที่ของ </a:t>
            </a:r>
            <a:r>
              <a:rPr lang="th-TH" sz="4800" b="1" dirty="0" err="1" smtClean="0">
                <a:solidFill>
                  <a:srgbClr val="006600"/>
                </a:solidFill>
                <a:latin typeface="Angsana New" pitchFamily="18" charset="-34"/>
              </a:rPr>
              <a:t>อปท</a:t>
            </a:r>
            <a:r>
              <a:rPr lang="th-TH" sz="4800" b="1" dirty="0" smtClean="0">
                <a:solidFill>
                  <a:srgbClr val="006600"/>
                </a:solidFill>
                <a:latin typeface="Angsana New" pitchFamily="18" charset="-34"/>
              </a:rPr>
              <a:t>.</a:t>
            </a:r>
          </a:p>
          <a:p>
            <a:pPr marL="533400" indent="-533400" algn="l"/>
            <a:r>
              <a:rPr lang="th-TH" sz="4800" b="1" dirty="0">
                <a:solidFill>
                  <a:srgbClr val="006600"/>
                </a:solidFill>
                <a:latin typeface="Angsana New" pitchFamily="18" charset="-34"/>
              </a:rPr>
              <a:t> </a:t>
            </a:r>
            <a:r>
              <a:rPr lang="th-TH" sz="4800" b="1" dirty="0" smtClean="0">
                <a:solidFill>
                  <a:srgbClr val="006600"/>
                </a:solidFill>
                <a:latin typeface="Angsana New" pitchFamily="18" charset="-34"/>
              </a:rPr>
              <a:t>       2)  ไม่มีลักษณะเป็นเงินทุนหมุนเวียน</a:t>
            </a:r>
          </a:p>
          <a:p>
            <a:pPr marL="533400" indent="-533400" algn="l"/>
            <a:r>
              <a:rPr lang="th-TH" sz="4800" b="1" dirty="0">
                <a:solidFill>
                  <a:srgbClr val="006600"/>
                </a:solidFill>
                <a:latin typeface="Angsana New" pitchFamily="18" charset="-34"/>
              </a:rPr>
              <a:t> </a:t>
            </a:r>
            <a:r>
              <a:rPr lang="th-TH" sz="4800" b="1" dirty="0" smtClean="0">
                <a:solidFill>
                  <a:srgbClr val="006600"/>
                </a:solidFill>
                <a:latin typeface="Angsana New" pitchFamily="18" charset="-34"/>
              </a:rPr>
              <a:t>       3)  ประชาชนในเขตพื้นที่ได้รับประโยชน์</a:t>
            </a:r>
          </a:p>
          <a:p>
            <a:pPr marL="533400" indent="-533400" algn="l"/>
            <a:r>
              <a:rPr lang="th-TH" sz="4800" b="1" dirty="0">
                <a:solidFill>
                  <a:srgbClr val="006600"/>
                </a:solidFill>
                <a:latin typeface="Angsana New" pitchFamily="18" charset="-34"/>
              </a:rPr>
              <a:t> </a:t>
            </a:r>
            <a:r>
              <a:rPr lang="th-TH" sz="4800" b="1" dirty="0" smtClean="0">
                <a:solidFill>
                  <a:srgbClr val="006600"/>
                </a:solidFill>
                <a:latin typeface="Angsana New" pitchFamily="18" charset="-34"/>
              </a:rPr>
              <a:t>       4)  บรรจุในแผน / ตั้งงบประมาณ</a:t>
            </a:r>
          </a:p>
          <a:p>
            <a:pPr marL="533400" indent="-533400" algn="l"/>
            <a:r>
              <a:rPr lang="th-TH" sz="4800" b="1" dirty="0">
                <a:solidFill>
                  <a:srgbClr val="006600"/>
                </a:solidFill>
                <a:latin typeface="Angsana New" pitchFamily="18" charset="-34"/>
              </a:rPr>
              <a:t> </a:t>
            </a:r>
            <a:r>
              <a:rPr lang="th-TH" sz="4800" b="1" dirty="0" smtClean="0">
                <a:solidFill>
                  <a:srgbClr val="006600"/>
                </a:solidFill>
                <a:latin typeface="Angsana New" pitchFamily="18" charset="-34"/>
              </a:rPr>
              <a:t>       5)  ห้ามจ่ายจาก เงินสะสม/ทุนสำรอง/เงินกู้ </a:t>
            </a:r>
            <a:endParaRPr lang="th-TH" sz="4800" b="1" dirty="0" smtClean="0">
              <a:solidFill>
                <a:srgbClr val="006600"/>
              </a:solidFill>
              <a:latin typeface="Angsana New" pitchFamily="18" charset="-34"/>
            </a:endParaRPr>
          </a:p>
          <a:p>
            <a:pPr marL="533400" indent="-533400" algn="l"/>
            <a:r>
              <a:rPr lang="th-TH" sz="4800" b="1" dirty="0">
                <a:solidFill>
                  <a:srgbClr val="006600"/>
                </a:solidFill>
                <a:latin typeface="Angsana New" pitchFamily="18" charset="-34"/>
              </a:rPr>
              <a:t> </a:t>
            </a:r>
            <a:r>
              <a:rPr lang="th-TH" sz="4800" b="1" dirty="0" smtClean="0">
                <a:solidFill>
                  <a:srgbClr val="006600"/>
                </a:solidFill>
                <a:latin typeface="Angsana New" pitchFamily="18" charset="-34"/>
              </a:rPr>
              <a:t>       6)  </a:t>
            </a:r>
            <a:r>
              <a:rPr lang="th-TH" sz="4800" b="1" dirty="0" err="1" smtClean="0">
                <a:solidFill>
                  <a:srgbClr val="006600"/>
                </a:solidFill>
                <a:latin typeface="Angsana New" pitchFamily="18" charset="-34"/>
              </a:rPr>
              <a:t>อปท</a:t>
            </a:r>
            <a:r>
              <a:rPr lang="th-TH" sz="4800" b="1" dirty="0" smtClean="0">
                <a:solidFill>
                  <a:srgbClr val="006600"/>
                </a:solidFill>
                <a:latin typeface="Angsana New" pitchFamily="18" charset="-34"/>
              </a:rPr>
              <a:t>.ต้องเบิกจ่ายให้แล้วเสร็จภายใน 30 ก.ย.</a:t>
            </a:r>
            <a:r>
              <a:rPr lang="th-TH" sz="4800" b="1" dirty="0" smtClean="0">
                <a:solidFill>
                  <a:srgbClr val="006600"/>
                </a:solidFill>
                <a:latin typeface="Angsana New" pitchFamily="18" charset="-34"/>
              </a:rPr>
              <a:t>  </a:t>
            </a:r>
            <a:endParaRPr lang="th-TH" sz="4800" b="1" u="sng" dirty="0">
              <a:solidFill>
                <a:srgbClr val="006600"/>
              </a:solidFill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725681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3"/>
          <p:cNvSpPr txBox="1">
            <a:spLocks noChangeArrowheads="1"/>
          </p:cNvSpPr>
          <p:nvPr/>
        </p:nvSpPr>
        <p:spPr bwMode="auto">
          <a:xfrm>
            <a:off x="107504" y="620713"/>
            <a:ext cx="9036496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4800" b="1" dirty="0" smtClean="0">
                <a:solidFill>
                  <a:srgbClr val="0000CC"/>
                </a:solidFill>
                <a:latin typeface="Angsana New" pitchFamily="18" charset="-34"/>
              </a:rPr>
              <a:t>วงเงินตั้ง</a:t>
            </a:r>
            <a:r>
              <a:rPr lang="th-TH" sz="4800" b="1" dirty="0">
                <a:solidFill>
                  <a:srgbClr val="0000CC"/>
                </a:solidFill>
                <a:latin typeface="Angsana New" pitchFamily="18" charset="-34"/>
              </a:rPr>
              <a:t>งบประมาณหมวดเงินอุดหนุน</a:t>
            </a:r>
          </a:p>
          <a:p>
            <a:pPr algn="l" eaLnBrk="1" hangingPunct="1">
              <a:spcBef>
                <a:spcPct val="50000"/>
              </a:spcBef>
            </a:pPr>
            <a:r>
              <a:rPr lang="th-TH" sz="3200" b="1" dirty="0" err="1" smtClean="0">
                <a:solidFill>
                  <a:srgbClr val="336600"/>
                </a:solidFill>
              </a:rPr>
              <a:t>อบจ</a:t>
            </a:r>
            <a:r>
              <a:rPr lang="th-TH" sz="3200" dirty="0" smtClean="0">
                <a:solidFill>
                  <a:srgbClr val="336600"/>
                </a:solidFill>
              </a:rPr>
              <a:t>. </a:t>
            </a:r>
            <a:r>
              <a:rPr lang="th-TH" sz="3200" dirty="0" smtClean="0"/>
              <a:t>           </a:t>
            </a:r>
            <a:r>
              <a:rPr lang="th-TH" sz="3200" u="sng" dirty="0">
                <a:solidFill>
                  <a:srgbClr val="6600FF"/>
                </a:solidFill>
              </a:rPr>
              <a:t>ไม่เกิน</a:t>
            </a:r>
            <a:r>
              <a:rPr lang="th-TH" sz="3200" dirty="0">
                <a:solidFill>
                  <a:srgbClr val="6600FF"/>
                </a:solidFill>
              </a:rPr>
              <a:t> </a:t>
            </a:r>
            <a:r>
              <a:rPr lang="th-TH" sz="3200" dirty="0" smtClean="0">
                <a:solidFill>
                  <a:srgbClr val="6600FF"/>
                </a:solidFill>
              </a:rPr>
              <a:t> ร้อย</a:t>
            </a:r>
            <a:r>
              <a:rPr lang="th-TH" sz="3200" dirty="0">
                <a:solidFill>
                  <a:srgbClr val="6600FF"/>
                </a:solidFill>
              </a:rPr>
              <a:t>ละ 10 </a:t>
            </a:r>
            <a:r>
              <a:rPr lang="th-TH" sz="3200" dirty="0" smtClean="0">
                <a:solidFill>
                  <a:srgbClr val="6600FF"/>
                </a:solidFill>
              </a:rPr>
              <a:t> ของ</a:t>
            </a:r>
            <a:r>
              <a:rPr lang="th-TH" sz="3200" dirty="0">
                <a:solidFill>
                  <a:srgbClr val="6600FF"/>
                </a:solidFill>
              </a:rPr>
              <a:t>รายได้ปีที่ผ่านมา (ไม่รวมเงินอุดหนุนจากรัฐ)</a:t>
            </a:r>
          </a:p>
          <a:p>
            <a:pPr algn="l" eaLnBrk="1" hangingPunct="1">
              <a:spcBef>
                <a:spcPct val="50000"/>
              </a:spcBef>
            </a:pPr>
            <a:r>
              <a:rPr lang="th-TH" sz="3200" b="1" dirty="0" smtClean="0">
                <a:solidFill>
                  <a:srgbClr val="336600"/>
                </a:solidFill>
              </a:rPr>
              <a:t>เทศบาลนคร</a:t>
            </a:r>
            <a:r>
              <a:rPr lang="th-TH" sz="3200" dirty="0" smtClean="0"/>
              <a:t>             </a:t>
            </a:r>
            <a:r>
              <a:rPr lang="th-TH" sz="3200" dirty="0">
                <a:solidFill>
                  <a:srgbClr val="6600FF"/>
                </a:solidFill>
              </a:rPr>
              <a:t>ร้อยละ  2 </a:t>
            </a:r>
            <a:r>
              <a:rPr lang="th-TH" sz="3200" dirty="0" smtClean="0">
                <a:solidFill>
                  <a:srgbClr val="6600FF"/>
                </a:solidFill>
              </a:rPr>
              <a:t> ของ</a:t>
            </a:r>
            <a:r>
              <a:rPr lang="th-TH" sz="3200" dirty="0">
                <a:solidFill>
                  <a:srgbClr val="6600FF"/>
                </a:solidFill>
              </a:rPr>
              <a:t>รายได้ปีที่ผ่านมา (ไม่รวมเงินอุดหนุนจากรัฐ)</a:t>
            </a:r>
          </a:p>
          <a:p>
            <a:pPr algn="l" eaLnBrk="1" hangingPunct="1">
              <a:spcBef>
                <a:spcPct val="50000"/>
              </a:spcBef>
            </a:pPr>
            <a:r>
              <a:rPr lang="th-TH" sz="3200" b="1" dirty="0" smtClean="0">
                <a:solidFill>
                  <a:srgbClr val="336600"/>
                </a:solidFill>
              </a:rPr>
              <a:t>เทศบาลเมือง/ตำบล</a:t>
            </a:r>
            <a:r>
              <a:rPr lang="th-TH" sz="3200" dirty="0" smtClean="0"/>
              <a:t>  </a:t>
            </a:r>
            <a:r>
              <a:rPr lang="th-TH" sz="3200" dirty="0">
                <a:solidFill>
                  <a:srgbClr val="6600FF"/>
                </a:solidFill>
              </a:rPr>
              <a:t>ร้อยละ  3 </a:t>
            </a:r>
            <a:r>
              <a:rPr lang="th-TH" sz="3200" dirty="0" smtClean="0">
                <a:solidFill>
                  <a:srgbClr val="6600FF"/>
                </a:solidFill>
              </a:rPr>
              <a:t> ของ</a:t>
            </a:r>
            <a:r>
              <a:rPr lang="th-TH" sz="3200" dirty="0">
                <a:solidFill>
                  <a:srgbClr val="6600FF"/>
                </a:solidFill>
              </a:rPr>
              <a:t>รายได้ปีที่ผ่านมา (ไม่รวมเงินอุดหนุนจากรัฐ)</a:t>
            </a:r>
          </a:p>
          <a:p>
            <a:pPr algn="l" eaLnBrk="1" hangingPunct="1">
              <a:spcBef>
                <a:spcPct val="50000"/>
              </a:spcBef>
            </a:pPr>
            <a:r>
              <a:rPr lang="th-TH" sz="3200" b="1" dirty="0" err="1">
                <a:solidFill>
                  <a:srgbClr val="336600"/>
                </a:solidFill>
              </a:rPr>
              <a:t>อบต</a:t>
            </a:r>
            <a:r>
              <a:rPr lang="th-TH" sz="3200" b="1" dirty="0">
                <a:solidFill>
                  <a:srgbClr val="336600"/>
                </a:solidFill>
              </a:rPr>
              <a:t>.  </a:t>
            </a:r>
            <a:r>
              <a:rPr lang="th-TH" sz="3200" dirty="0">
                <a:solidFill>
                  <a:srgbClr val="336600"/>
                </a:solidFill>
              </a:rPr>
              <a:t>  </a:t>
            </a:r>
            <a:r>
              <a:rPr lang="th-TH" sz="3200" dirty="0"/>
              <a:t>      </a:t>
            </a:r>
            <a:r>
              <a:rPr lang="th-TH" sz="3200" dirty="0" smtClean="0"/>
              <a:t>               </a:t>
            </a:r>
            <a:r>
              <a:rPr lang="th-TH" sz="3200" dirty="0">
                <a:solidFill>
                  <a:srgbClr val="6600FF"/>
                </a:solidFill>
              </a:rPr>
              <a:t>ร้อยละ  5 </a:t>
            </a:r>
            <a:r>
              <a:rPr lang="th-TH" sz="3200" dirty="0" smtClean="0">
                <a:solidFill>
                  <a:srgbClr val="6600FF"/>
                </a:solidFill>
              </a:rPr>
              <a:t> ของ</a:t>
            </a:r>
            <a:r>
              <a:rPr lang="th-TH" sz="3200" dirty="0">
                <a:solidFill>
                  <a:srgbClr val="6600FF"/>
                </a:solidFill>
              </a:rPr>
              <a:t>รายได้ปีที่ผ่านมา (ไม่รวมเงินอุดหนุนจากรัฐ)</a:t>
            </a:r>
          </a:p>
          <a:p>
            <a:pPr algn="l" eaLnBrk="1" hangingPunct="1">
              <a:spcBef>
                <a:spcPct val="50000"/>
              </a:spcBef>
            </a:pPr>
            <a:r>
              <a:rPr lang="th-TH" sz="3200" b="1" dirty="0">
                <a:solidFill>
                  <a:schemeClr val="accent2"/>
                </a:solidFill>
              </a:rPr>
              <a:t>          </a:t>
            </a:r>
            <a:r>
              <a:rPr lang="th-TH" sz="3200" b="1" dirty="0" smtClean="0">
                <a:solidFill>
                  <a:schemeClr val="accent2"/>
                </a:solidFill>
              </a:rPr>
              <a:t>  </a:t>
            </a:r>
            <a:r>
              <a:rPr lang="th-TH" sz="3200" b="1" dirty="0">
                <a:solidFill>
                  <a:srgbClr val="800000"/>
                </a:solidFill>
              </a:rPr>
              <a:t>กรณี </a:t>
            </a:r>
            <a:r>
              <a:rPr lang="th-TH" sz="3200" b="1" dirty="0" err="1">
                <a:solidFill>
                  <a:srgbClr val="800000"/>
                </a:solidFill>
              </a:rPr>
              <a:t>อปท</a:t>
            </a:r>
            <a:r>
              <a:rPr lang="th-TH" sz="3200" b="1" dirty="0">
                <a:solidFill>
                  <a:srgbClr val="800000"/>
                </a:solidFill>
              </a:rPr>
              <a:t>. จำเป็นต้อง</a:t>
            </a:r>
            <a:r>
              <a:rPr lang="th-TH" sz="3200" b="1" dirty="0" smtClean="0">
                <a:solidFill>
                  <a:srgbClr val="800000"/>
                </a:solidFill>
              </a:rPr>
              <a:t>สนับสนุนเกิน</a:t>
            </a:r>
            <a:r>
              <a:rPr lang="th-TH" sz="3200" b="1" dirty="0">
                <a:solidFill>
                  <a:srgbClr val="800000"/>
                </a:solidFill>
              </a:rPr>
              <a:t>อัตราดังกล่าว </a:t>
            </a:r>
            <a:r>
              <a:rPr lang="th-TH" sz="3200" b="1" dirty="0" smtClean="0">
                <a:solidFill>
                  <a:srgbClr val="800000"/>
                </a:solidFill>
              </a:rPr>
              <a:t> ให้ขออนุมัติจาก ผวจ. เป็นรายกรณี  ส่วนที่เกิน ต้องไม่เกิน 1 เท่า</a:t>
            </a:r>
            <a:endParaRPr lang="th-TH" sz="3200" b="1" dirty="0">
              <a:solidFill>
                <a:srgbClr val="800000"/>
              </a:solidFill>
            </a:endParaRPr>
          </a:p>
        </p:txBody>
      </p:sp>
      <p:sp>
        <p:nvSpPr>
          <p:cNvPr id="136196" name="AutoShape 4"/>
          <p:cNvSpPr>
            <a:spLocks noChangeArrowheads="1"/>
          </p:cNvSpPr>
          <p:nvPr/>
        </p:nvSpPr>
        <p:spPr bwMode="auto">
          <a:xfrm>
            <a:off x="355600" y="4431506"/>
            <a:ext cx="431800" cy="576263"/>
          </a:xfrm>
          <a:prstGeom prst="star5">
            <a:avLst/>
          </a:prstGeom>
          <a:solidFill>
            <a:srgbClr val="FF505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42741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476672"/>
            <a:ext cx="8218488" cy="1343620"/>
          </a:xfrm>
        </p:spPr>
        <p:txBody>
          <a:bodyPr/>
          <a:lstStyle/>
          <a:p>
            <a:pPr algn="ctr" eaLnBrk="1" hangingPunct="1">
              <a:spcBef>
                <a:spcPts val="600"/>
              </a:spcBef>
            </a:pPr>
            <a:r>
              <a:rPr lang="th-TH" sz="4800" dirty="0" smtClean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การดำเนินการของ </a:t>
            </a:r>
            <a:r>
              <a:rPr lang="th-TH" sz="4800" dirty="0" err="1" smtClean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อปท</a:t>
            </a:r>
            <a:r>
              <a:rPr lang="th-TH" sz="4800" dirty="0" smtClean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u="sng" dirty="0" smtClean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u="sng" dirty="0" smtClean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</a:br>
            <a:endParaRPr sz="2800" u="sng" dirty="0" smtClean="0">
              <a:solidFill>
                <a:srgbClr val="0000CC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484784"/>
            <a:ext cx="9144000" cy="447814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533400" indent="-533400"/>
            <a:r>
              <a:rPr lang="th-TH" sz="4500" b="1" dirty="0" smtClean="0">
                <a:solidFill>
                  <a:srgbClr val="0000CC"/>
                </a:solidFill>
                <a:latin typeface="Angsana New" pitchFamily="18" charset="-34"/>
              </a:rPr>
              <a:t>  </a:t>
            </a:r>
            <a:endParaRPr lang="th-TH" sz="4800" b="1" dirty="0" smtClean="0">
              <a:solidFill>
                <a:srgbClr val="006600"/>
              </a:solidFill>
              <a:latin typeface="Angsana New" pitchFamily="18" charset="-34"/>
            </a:endParaRPr>
          </a:p>
          <a:p>
            <a:pPr marL="533400" indent="-533400" algn="l"/>
            <a:r>
              <a:rPr lang="th-TH" sz="4800" b="1" dirty="0">
                <a:solidFill>
                  <a:srgbClr val="006600"/>
                </a:solidFill>
                <a:latin typeface="Angsana New" pitchFamily="18" charset="-34"/>
              </a:rPr>
              <a:t> </a:t>
            </a:r>
            <a:r>
              <a:rPr lang="th-TH" sz="4800" b="1" dirty="0" smtClean="0">
                <a:solidFill>
                  <a:srgbClr val="006600"/>
                </a:solidFill>
                <a:latin typeface="Angsana New" pitchFamily="18" charset="-34"/>
              </a:rPr>
              <a:t>    1)  เมื่อ </a:t>
            </a:r>
            <a:r>
              <a:rPr lang="th-TH" sz="4800" b="1" dirty="0" err="1" smtClean="0">
                <a:solidFill>
                  <a:srgbClr val="006600"/>
                </a:solidFill>
                <a:latin typeface="Angsana New" pitchFamily="18" charset="-34"/>
              </a:rPr>
              <a:t>งป</a:t>
            </a:r>
            <a:r>
              <a:rPr lang="th-TH" sz="4800" b="1" dirty="0" smtClean="0">
                <a:solidFill>
                  <a:srgbClr val="006600"/>
                </a:solidFill>
                <a:latin typeface="Angsana New" pitchFamily="18" charset="-34"/>
              </a:rPr>
              <a:t>ม.บังคับใช้ ให้ </a:t>
            </a:r>
            <a:r>
              <a:rPr lang="th-TH" sz="4800" b="1" dirty="0" err="1" smtClean="0">
                <a:solidFill>
                  <a:srgbClr val="006600"/>
                </a:solidFill>
                <a:latin typeface="Angsana New" pitchFamily="18" charset="-34"/>
              </a:rPr>
              <a:t>อปท</a:t>
            </a:r>
            <a:r>
              <a:rPr lang="th-TH" sz="4800" b="1" dirty="0" smtClean="0">
                <a:solidFill>
                  <a:srgbClr val="006600"/>
                </a:solidFill>
                <a:latin typeface="Angsana New" pitchFamily="18" charset="-34"/>
              </a:rPr>
              <a:t>.แจ้งหน่วยงานทราบ   </a:t>
            </a:r>
          </a:p>
          <a:p>
            <a:pPr marL="533400" indent="-533400" algn="l"/>
            <a:r>
              <a:rPr lang="th-TH" sz="4800" b="1" dirty="0" smtClean="0">
                <a:solidFill>
                  <a:srgbClr val="006600"/>
                </a:solidFill>
                <a:latin typeface="Angsana New" pitchFamily="18" charset="-34"/>
              </a:rPr>
              <a:t>     2)  ห้าม</a:t>
            </a:r>
            <a:r>
              <a:rPr lang="th-TH" sz="4800" b="1" u="sng" dirty="0" smtClean="0">
                <a:solidFill>
                  <a:srgbClr val="006600"/>
                </a:solidFill>
                <a:latin typeface="Angsana New" pitchFamily="18" charset="-34"/>
              </a:rPr>
              <a:t>ดำเนินการ</a:t>
            </a:r>
            <a:r>
              <a:rPr lang="th-TH" sz="4800" b="1" dirty="0" smtClean="0">
                <a:solidFill>
                  <a:srgbClr val="006600"/>
                </a:solidFill>
                <a:latin typeface="Angsana New" pitchFamily="18" charset="-34"/>
              </a:rPr>
              <a:t> / </a:t>
            </a:r>
            <a:r>
              <a:rPr lang="th-TH" sz="4800" b="1" u="sng" dirty="0" smtClean="0">
                <a:solidFill>
                  <a:srgbClr val="006600"/>
                </a:solidFill>
                <a:latin typeface="Angsana New" pitchFamily="18" charset="-34"/>
              </a:rPr>
              <a:t>ก่อหนี้</a:t>
            </a:r>
            <a:r>
              <a:rPr lang="th-TH" sz="4800" b="1" dirty="0" smtClean="0">
                <a:solidFill>
                  <a:srgbClr val="006600"/>
                </a:solidFill>
                <a:latin typeface="Angsana New" pitchFamily="18" charset="-34"/>
              </a:rPr>
              <a:t> ก่อนได้รับเงิน  </a:t>
            </a:r>
          </a:p>
          <a:p>
            <a:pPr marL="533400" indent="-533400" algn="l"/>
            <a:r>
              <a:rPr lang="th-TH" sz="4800" b="1" dirty="0" smtClean="0">
                <a:solidFill>
                  <a:srgbClr val="006600"/>
                </a:solidFill>
                <a:latin typeface="Angsana New" pitchFamily="18" charset="-34"/>
              </a:rPr>
              <a:t>     3)  ก่อนเบิกจ่ายเงินอุดหนุน  </a:t>
            </a:r>
            <a:r>
              <a:rPr lang="th-TH" sz="4800" b="1" dirty="0" err="1" smtClean="0">
                <a:solidFill>
                  <a:srgbClr val="006600"/>
                </a:solidFill>
                <a:latin typeface="Angsana New" pitchFamily="18" charset="-34"/>
              </a:rPr>
              <a:t>อปท</a:t>
            </a:r>
            <a:r>
              <a:rPr lang="th-TH" sz="4800" b="1" dirty="0" smtClean="0">
                <a:solidFill>
                  <a:srgbClr val="006600"/>
                </a:solidFill>
                <a:latin typeface="Angsana New" pitchFamily="18" charset="-34"/>
              </a:rPr>
              <a:t>.ต้องจัดทำบันทึก</a:t>
            </a:r>
          </a:p>
          <a:p>
            <a:pPr marL="533400" indent="-533400" algn="l"/>
            <a:r>
              <a:rPr lang="th-TH" sz="4800" b="1" dirty="0">
                <a:solidFill>
                  <a:srgbClr val="006600"/>
                </a:solidFill>
                <a:latin typeface="Angsana New" pitchFamily="18" charset="-34"/>
              </a:rPr>
              <a:t> </a:t>
            </a:r>
            <a:r>
              <a:rPr lang="th-TH" sz="4800" b="1" dirty="0" smtClean="0">
                <a:solidFill>
                  <a:srgbClr val="006600"/>
                </a:solidFill>
                <a:latin typeface="Angsana New" pitchFamily="18" charset="-34"/>
              </a:rPr>
              <a:t>         ข้อตกลง กับ</a:t>
            </a:r>
            <a:r>
              <a:rPr lang="th-TH" sz="4800" b="1" u="sng" dirty="0" smtClean="0">
                <a:solidFill>
                  <a:srgbClr val="006600"/>
                </a:solidFill>
                <a:latin typeface="Angsana New" pitchFamily="18" charset="-34"/>
              </a:rPr>
              <a:t>หัวหน้าหน่วยงาน</a:t>
            </a:r>
            <a:r>
              <a:rPr lang="th-TH" sz="4800" b="1" dirty="0" smtClean="0">
                <a:solidFill>
                  <a:srgbClr val="006600"/>
                </a:solidFill>
                <a:latin typeface="Angsana New" pitchFamily="18" charset="-34"/>
              </a:rPr>
              <a:t> / </a:t>
            </a:r>
            <a:r>
              <a:rPr lang="th-TH" sz="4800" b="1" u="sng" dirty="0" smtClean="0">
                <a:solidFill>
                  <a:srgbClr val="006600"/>
                </a:solidFill>
                <a:latin typeface="Angsana New" pitchFamily="18" charset="-34"/>
              </a:rPr>
              <a:t>ตัวแทน</a:t>
            </a:r>
            <a:r>
              <a:rPr lang="th-TH" sz="4800" b="1" dirty="0" smtClean="0">
                <a:solidFill>
                  <a:srgbClr val="006600"/>
                </a:solidFill>
                <a:latin typeface="Angsana New" pitchFamily="18" charset="-34"/>
              </a:rPr>
              <a:t>  </a:t>
            </a:r>
          </a:p>
          <a:p>
            <a:pPr marL="533400" indent="-533400" algn="l"/>
            <a:r>
              <a:rPr lang="th-TH" sz="4800" b="1" dirty="0">
                <a:solidFill>
                  <a:srgbClr val="006600"/>
                </a:solidFill>
                <a:latin typeface="Angsana New" pitchFamily="18" charset="-34"/>
              </a:rPr>
              <a:t> </a:t>
            </a:r>
            <a:r>
              <a:rPr lang="th-TH" sz="4800" b="1" dirty="0" smtClean="0">
                <a:solidFill>
                  <a:srgbClr val="006600"/>
                </a:solidFill>
                <a:latin typeface="Angsana New" pitchFamily="18" charset="-34"/>
              </a:rPr>
              <a:t>    4)  มีรายได้เพียงพอ </a:t>
            </a:r>
            <a:endParaRPr lang="th-TH" sz="4800" b="1" u="sng" dirty="0">
              <a:solidFill>
                <a:srgbClr val="006600"/>
              </a:solidFill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901586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 Contrast 16x9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TS102895266</Template>
  <TotalTime>6007</TotalTime>
  <Words>499</Words>
  <Application>Microsoft Office PowerPoint</Application>
  <PresentationFormat>นำเสนอทางหน้าจอ (4:3)</PresentationFormat>
  <Paragraphs>62</Paragraphs>
  <Slides>12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3" baseType="lpstr">
      <vt:lpstr>Business Contrast 16x9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การดำเนินการของ อปท. </vt:lpstr>
      <vt:lpstr>หน้าที่ของหน่วยงานที่ขอรับเงินอุดหนุน </vt:lpstr>
      <vt:lpstr>การติดตามประเมินผล </vt:lpstr>
      <vt:lpstr>งานนำเสนอ PowerPoint</vt:lpstr>
    </vt:vector>
  </TitlesOfParts>
  <Company>iLLUSiON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iLLUSiON</dc:creator>
  <cp:lastModifiedBy>Windows User</cp:lastModifiedBy>
  <cp:revision>486</cp:revision>
  <dcterms:created xsi:type="dcterms:W3CDTF">2008-01-16T02:07:30Z</dcterms:created>
  <dcterms:modified xsi:type="dcterms:W3CDTF">2016-07-05T05:52:17Z</dcterms:modified>
</cp:coreProperties>
</file>